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1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800" b="0" i="0" u="none" strike="noStrike">
                <a:solidFill>
                  <a:srgbClr val="000000"/>
                </a:solidFill>
                <a:latin typeface="Arial"/>
              </a:defRPr>
            </a:pPr>
            <a:r>
              <a:rPr sz="1800" b="0" i="0" u="none" strike="noStrike">
                <a:solidFill>
                  <a:srgbClr val="000000"/>
                </a:solidFill>
                <a:latin typeface="Arial"/>
              </a:rPr>
              <a:t>Total Addressable Market ($B)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Market Size</c:v>
                </c:pt>
              </c:strCache>
            </c:strRef>
          </c:tx>
          <c:spPr>
            <a:solidFill>
              <a:srgbClr val="C0504D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2023</c:v>
                  </c:pt>
                  <c:pt idx="1">
                    <c:v>2024</c:v>
                  </c:pt>
                  <c:pt idx="2">
                    <c:v>2025</c:v>
                  </c:pt>
                  <c:pt idx="3">
                    <c:v>2026</c:v>
                  </c:pt>
                  <c:pt idx="4">
                    <c:v>2027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50</c:v>
                </c:pt>
                <c:pt idx="1">
                  <c:v>75</c:v>
                </c:pt>
                <c:pt idx="2">
                  <c:v>110</c:v>
                </c:pt>
                <c:pt idx="3">
                  <c:v>160</c:v>
                </c:pt>
                <c:pt idx="4">
                  <c:v>230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686800" y="4886325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000">
                <a:solidFill>
                  <a:srgbClr val="66666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1002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686800" y="4886325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000">
                <a:solidFill>
                  <a:srgbClr val="66666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40A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[Your Company Name]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560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E0E7FF"/>
                </a:solidFill>
              </a:rPr>
              <a:t>Media Kit &amp; Press Resources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32004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[Product Launch Name]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457200" y="4572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E0E7FF"/>
                </a:solidFill>
              </a:rPr>
              <a:t>Contact: press@yourcompany.com | www.yourcompany.com</a:t>
            </a:r>
            <a:endParaRPr lang="en-US" sz="14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686800" y="4886325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000">
                <a:solidFill>
                  <a:srgbClr val="66666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40A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</a:rPr>
              <a:t>Ready to Learn More?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2286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E0E7FF"/>
                </a:solidFill>
              </a:rPr>
              <a:t>Schedule a briefing or request additional information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200400" y="3200400"/>
            <a:ext cx="2286000" cy="731520"/>
          </a:xfrm>
          <a:prstGeom prst="roundRect">
            <a:avLst/>
          </a:prstGeom>
          <a:solidFill>
            <a:srgbClr val="FFFFFF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0" y="338328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40AF"/>
                </a:solidFill>
              </a:rPr>
              <a:t>Contact Us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43891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press@yourcompany.com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www.yourcompany.com</a:t>
            </a:r>
            <a:endParaRPr lang="en-US" sz="14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686800" y="4886325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000">
                <a:solidFill>
                  <a:srgbClr val="66666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10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40AF"/>
                </a:solidFill>
              </a:rPr>
              <a:t>Executive Summary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33333"/>
                </a:solidFill>
              </a:rPr>
              <a:t>The Challenge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• Describe the problem your product solves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• Include market statistics and pain points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• Reference industry trends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29260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33333"/>
                </a:solidFill>
              </a:rPr>
              <a:t>Our Solution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33832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• Your unique approach to solving the problem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• Key differentiators and innovations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• Benefits to users and businesses</a:t>
            </a:r>
            <a:endParaRPr lang="en-US" sz="14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686800" y="4886325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000">
                <a:solidFill>
                  <a:srgbClr val="66666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40AF"/>
                </a:solidFill>
              </a:rPr>
              <a:t>Company Overview</a:t>
            </a:r>
            <a:endParaRPr lang="en-US" sz="3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914400" y="1371600"/>
          <a:ext cx="7315200" cy="2743200"/>
        </p:xfrm>
        <a:graphic>
          <a:graphicData uri="http://schemas.openxmlformats.org/drawingml/2006/table">
            <a:tbl>
              <a:tblPr/>
              <a:tblGrid>
                <a:gridCol w="3657600"/>
                <a:gridCol w="365760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Founded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2024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Headquarters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San Francisco, CA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Employees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50-100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Funding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$X Million Series A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Investors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Leading VCs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Market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B2B SaaS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686800" y="4886325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000">
                <a:solidFill>
                  <a:srgbClr val="66666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40AF"/>
                </a:solidFill>
              </a:rPr>
              <a:t>Key Product Features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371600"/>
            <a:ext cx="3657600" cy="1371600"/>
          </a:xfrm>
          <a:prstGeom prst="roundRect">
            <a:avLst/>
          </a:prstGeom>
          <a:solidFill>
            <a:srgbClr val="EFF6FF"/>
          </a:solidFill>
          <a:ln w="25400">
            <a:solidFill>
              <a:srgbClr val="3B82F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155448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40AF"/>
                </a:solidFill>
              </a:rPr>
              <a:t>Feature 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640080" y="1920240"/>
            <a:ext cx="3291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66666"/>
                </a:solidFill>
              </a:rPr>
              <a:t>Brief description of the feature and its benefits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572000" y="1371600"/>
            <a:ext cx="3657600" cy="1371600"/>
          </a:xfrm>
          <a:prstGeom prst="roundRect">
            <a:avLst/>
          </a:prstGeom>
          <a:solidFill>
            <a:srgbClr val="EFF6FF"/>
          </a:solidFill>
          <a:ln w="25400">
            <a:solidFill>
              <a:srgbClr val="3B82F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754880" y="155448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40AF"/>
                </a:solidFill>
              </a:rPr>
              <a:t>Feature 2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754880" y="1920240"/>
            <a:ext cx="3291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66666"/>
                </a:solidFill>
              </a:rPr>
              <a:t>How this feature solves customer problems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3200400"/>
            <a:ext cx="3657600" cy="1371600"/>
          </a:xfrm>
          <a:prstGeom prst="roundRect">
            <a:avLst/>
          </a:prstGeom>
          <a:solidFill>
            <a:srgbClr val="EFF6FF"/>
          </a:solidFill>
          <a:ln w="25400">
            <a:solidFill>
              <a:srgbClr val="3B82F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338328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40AF"/>
                </a:solidFill>
              </a:rPr>
              <a:t>Feature 3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40080" y="3749040"/>
            <a:ext cx="3291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66666"/>
                </a:solidFill>
              </a:rPr>
              <a:t>Unique capability that sets you apart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0" y="3200400"/>
            <a:ext cx="3657600" cy="1371600"/>
          </a:xfrm>
          <a:prstGeom prst="roundRect">
            <a:avLst/>
          </a:prstGeom>
          <a:solidFill>
            <a:srgbClr val="EFF6FF"/>
          </a:solidFill>
          <a:ln w="25400">
            <a:solidFill>
              <a:srgbClr val="3B82F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54880" y="338328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40AF"/>
                </a:solidFill>
              </a:rPr>
              <a:t>Feature 4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754880" y="3749040"/>
            <a:ext cx="3291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66666"/>
                </a:solidFill>
              </a:rPr>
              <a:t>Integration or compatibility advantages</a:t>
            </a:r>
            <a:endParaRPr lang="en-US" sz="12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686800" y="4886325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000">
                <a:solidFill>
                  <a:srgbClr val="66666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40AF"/>
                </a:solidFill>
              </a:rPr>
              <a:t>Market Opportunity</a:t>
            </a:r>
            <a:endParaRPr lang="en-US" sz="32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914400" y="1371600"/>
          <a:ext cx="73152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686800" y="4886325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000">
                <a:solidFill>
                  <a:srgbClr val="66666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40AF"/>
                </a:solidFill>
              </a:rPr>
              <a:t>Traction &amp; Milestones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3B82F6"/>
                </a:solidFill>
              </a:rPr>
              <a:t>10,000+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57200" y="25603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Users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2514600" y="182880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3B82F6"/>
                </a:solidFill>
              </a:rPr>
              <a:t>$5M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2514600" y="25603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ARR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0" y="182880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3B82F6"/>
                </a:solidFill>
              </a:rPr>
              <a:t>150%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4572000" y="25603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YoY Growth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629400" y="182880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3B82F6"/>
                </a:solidFill>
              </a:rPr>
              <a:t>4.8/5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6629400" y="25603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User Rating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34747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3333"/>
                </a:solidFill>
              </a:rPr>
              <a:t>Key Milestones: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57200" y="393192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• Q1 2024: Product launch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• Q2 2024: 1,000 customers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• Q3 2024: Series A funding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• Q4 2024: International expansion</a:t>
            </a:r>
            <a:endParaRPr lang="en-US" sz="14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686800" y="4886325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000">
                <a:solidFill>
                  <a:srgbClr val="66666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40AF"/>
                </a:solidFill>
              </a:rPr>
              <a:t>Customer Success Stories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371600"/>
            <a:ext cx="7772400" cy="1371600"/>
          </a:xfrm>
          <a:prstGeom prst="roundRect">
            <a:avLst/>
          </a:prstGeom>
          <a:solidFill>
            <a:srgbClr val="F3F4F6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645920"/>
            <a:ext cx="6858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333333"/>
                </a:solidFill>
              </a:rPr>
              <a:t>"This product transformed how we work. We've seen a 40% increase in productivity."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914400" y="2286000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66666"/>
                </a:solidFill>
              </a:rPr>
              <a:t>- Jane Smith, CEO at TechCorp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57200" y="3017520"/>
            <a:ext cx="7772400" cy="1371600"/>
          </a:xfrm>
          <a:prstGeom prst="roundRect">
            <a:avLst/>
          </a:prstGeom>
          <a:solidFill>
            <a:srgbClr val="F3F4F6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3291840"/>
            <a:ext cx="6858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333333"/>
                </a:solidFill>
              </a:rPr>
              <a:t>"The ROI was immediate. We recovered our investment in just 2 months."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914400" y="3931920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66666"/>
                </a:solidFill>
              </a:rPr>
              <a:t>- John Doe, VP Operations at Enterprise Inc</a:t>
            </a:r>
            <a:endParaRPr lang="en-US" sz="12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686800" y="4886325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000">
                <a:solidFill>
                  <a:srgbClr val="66666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40AF"/>
                </a:solidFill>
              </a:rPr>
              <a:t>Leadership Team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371600"/>
            <a:ext cx="1097280" cy="1097280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4" name="Text 2"/>
          <p:cNvSpPr/>
          <p:nvPr/>
        </p:nvSpPr>
        <p:spPr>
          <a:xfrm>
            <a:off x="1737360" y="137160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33333"/>
                </a:solidFill>
              </a:rPr>
              <a:t>CEO Name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737360" y="17373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B82F6"/>
                </a:solidFill>
              </a:rPr>
              <a:t>Chief Executive Officer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737360" y="210312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</a:rPr>
              <a:t>Previous: Company X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0" y="1371600"/>
            <a:ext cx="1097280" cy="1097280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8" name="Text 6"/>
          <p:cNvSpPr/>
          <p:nvPr/>
        </p:nvSpPr>
        <p:spPr>
          <a:xfrm>
            <a:off x="5852160" y="137160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33333"/>
                </a:solidFill>
              </a:rPr>
              <a:t>CTO Name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852160" y="17373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B82F6"/>
                </a:solidFill>
              </a:rPr>
              <a:t>Chief Technology Officer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852160" y="210312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</a:rPr>
              <a:t>Previous: Company Y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3200400"/>
            <a:ext cx="1097280" cy="1097280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12" name="Text 10"/>
          <p:cNvSpPr/>
          <p:nvPr/>
        </p:nvSpPr>
        <p:spPr>
          <a:xfrm>
            <a:off x="1737360" y="320040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33333"/>
                </a:solidFill>
              </a:rPr>
              <a:t>CPO Name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737360" y="35661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B82F6"/>
                </a:solidFill>
              </a:rPr>
              <a:t>Chief Product Officer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737360" y="393192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</a:rPr>
              <a:t>Previous: Company Z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0" y="3200400"/>
            <a:ext cx="1097280" cy="1097280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16" name="Text 14"/>
          <p:cNvSpPr/>
          <p:nvPr/>
        </p:nvSpPr>
        <p:spPr>
          <a:xfrm>
            <a:off x="5852160" y="320040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33333"/>
                </a:solidFill>
              </a:rPr>
              <a:t>CMO Name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852160" y="35661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B82F6"/>
                </a:solidFill>
              </a:rPr>
              <a:t>Chief Marketing Officer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852160" y="393192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</a:rPr>
              <a:t>Previous: Company W</a:t>
            </a:r>
            <a:endParaRPr lang="en-US" sz="11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686800" y="4886325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000">
                <a:solidFill>
                  <a:srgbClr val="66666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40AF"/>
                </a:solidFill>
              </a:rPr>
              <a:t>Press Resources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33333"/>
                </a:solidFill>
              </a:rPr>
              <a:t>Available Assets: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• High-resolution logos (PNG, SVG, EPS)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• Product screenshots and demo videos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• Executive headshots and bios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• Company fact sheet (PDF)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• Press releases archive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• Brand guidelines document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34747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33333"/>
                </a:solidFill>
              </a:rPr>
              <a:t>Press Contact: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393192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Name: [PR Contact Name]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Email: press@yourcompany.com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Phone: +1 (555) 123-4567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Press Kit Download: www.yourcompany.com/press</a:t>
            </a:r>
            <a:endParaRPr lang="en-US" sz="14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686800" y="4886325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1000">
                <a:solidFill>
                  <a:srgbClr val="666666"/>
                </a:solidFill>
                <a:latin typeface="Arial"/>
                <a:ea typeface="Arial"/>
                <a:cs typeface="Arial"/>
              </a:defRPr>
            </a:lvl1pPr>
          </a:lstStyle>
          <a:p>
            <a:pPr algn="l"/>
            <a:fld id="{F7021451-1387-4CA6-816F-3879F97B5CBC}" type="slidenum">
              <a:rPr b="0" lang="en-US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Commercify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 &amp; Media Kit Template</dc:title>
  <dc:subject>Product Launch Media Kit</dc:subject>
  <dc:creator>Commercify</dc:creator>
  <cp:lastModifiedBy>Commercify</cp:lastModifiedBy>
  <cp:revision>1</cp:revision>
  <dcterms:created xsi:type="dcterms:W3CDTF">2025-09-11T19:47:50Z</dcterms:created>
  <dcterms:modified xsi:type="dcterms:W3CDTF">2025-09-11T19:47:50Z</dcterms:modified>
</cp:coreProperties>
</file>