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Budget Allocation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5DA5DA"/>
              </a:solidFill>
              <a:effectLst/>
            </c:spPr>
          </c:dPt>
          <c:dPt>
            <c:idx val="1"/>
            <c:bubble3D val="0"/>
            <c:spPr>
              <a:solidFill>
                <a:srgbClr val="FAA43A"/>
              </a:solidFill>
              <a:effectLst/>
            </c:spPr>
          </c:dPt>
          <c:dPt>
            <c:idx val="2"/>
            <c:bubble3D val="0"/>
            <c:spPr>
              <a:solidFill>
                <a:srgbClr val="60BD68"/>
              </a:solidFill>
              <a:effectLst/>
            </c:spPr>
          </c:dPt>
          <c:dPt>
            <c:idx val="3"/>
            <c:bubble3D val="0"/>
            <c:spPr>
              <a:solidFill>
                <a:srgbClr val="F17CB0"/>
              </a:solidFill>
              <a:effectLst/>
            </c:spPr>
          </c:dPt>
          <c:dPt>
            <c:idx val="4"/>
            <c:bubble3D val="0"/>
            <c:spPr>
              <a:solidFill>
                <a:srgbClr val="B2912F"/>
              </a:solidFill>
              <a:effectLst/>
            </c:spPr>
          </c:dPt>
          <c:dPt>
            <c:idx val="5"/>
            <c:bubble3D val="0"/>
            <c:spPr>
              <a:solidFill>
                <a:srgbClr val="B276B2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4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5"/>
              <c:numFmt formatCode="0%" sourceLinked="0"/>
              <c:spPr/>
              <c:txPr>
                <a:bodyPr/>
                <a:lstStyle/>
                <a:p>
                  <a:pPr>
                    <a:defRPr sz="1200" b="0" i="0" u="none" strike="noStrike">
                      <a:solidFill>
                        <a:srgbClr val="000000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Sheet1!$A$2:$A$7</c:f>
              <c:strCache>
                <c:ptCount val="6"/>
                <c:pt idx="0">
                  <c:v>Digital Ads</c:v>
                </c:pt>
                <c:pt idx="1">
                  <c:v>Content Creation</c:v>
                </c:pt>
                <c:pt idx="2">
                  <c:v>PR &amp; Events</c:v>
                </c:pt>
                <c:pt idx="3">
                  <c:v>Email Marketing</c:v>
                </c:pt>
                <c:pt idx="4">
                  <c:v>Influencers</c:v>
                </c:pt>
                <c:pt idx="5">
                  <c:v>Tools &amp; Software</c:v>
                </c:pt>
              </c:strCache>
            </c:strRef>
          </c:cat>
          <c:val>
            <c:numRef>
              <c:f>Sheet1!$B$2:$B$7</c:f>
              <c:numCache>
                <c:ptCount val="6"/>
                <c:pt idx="0">
                  <c:v>35</c:v>
                </c:pt>
                <c:pt idx="1">
                  <c:v>20</c:v>
                </c:pt>
                <c:pt idx="2">
                  <c:v>15</c:v>
                </c:pt>
                <c:pt idx="3">
                  <c:v>10</c:v>
                </c:pt>
                <c:pt idx="4">
                  <c:v>15</c:v>
                </c:pt>
                <c:pt idx="5">
                  <c:v>5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r"/>
      <c:overlay val="0"/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STER_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7C3A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400" b="1" dirty="0">
                <a:solidFill>
                  <a:srgbClr val="FFFFFF"/>
                </a:solidFill>
              </a:rPr>
              <a:t>Product Launch Campaign</a:t>
            </a:r>
            <a:endParaRPr lang="en-US" sz="44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3E8FF"/>
                </a:solidFill>
              </a:rPr>
              <a:t>[Product Name] - [Launch Date]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32004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FFFFFF"/>
                </a:solidFill>
              </a:rPr>
              <a:t>Marketing Campaign Playbook</a:t>
            </a:r>
            <a:endParaRPr lang="en-US" sz="1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7C3AE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</a:rPr>
              <a:t>Ready to Launch?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3E8FF"/>
                </a:solidFill>
              </a:rPr>
              <a:t>Team Contacts: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3200400"/>
            <a:ext cx="8229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Marketing Lead: [Name] - [Email]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Product Lead: [Name] - [Email]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PR Contact: [Name] - [Email]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</a:rPr>
              <a:t>Design Lead: [Name] - [Email]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</a:rPr>
              <a:t>Campaign Overview</a:t>
            </a:r>
            <a:endParaRPr lang="en-US" sz="3200" dirty="0"/>
          </a:p>
        </p:txBody>
      </p:sp>
      <p:graphicFrame>
        <p:nvGraphicFramePr>
          <p:cNvPr id="3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371600"/>
          <a:ext cx="7315200" cy="2743200"/>
        </p:xfrm>
        <a:graphic>
          <a:graphicData uri="http://schemas.openxmlformats.org/drawingml/2006/table">
            <a:tbl>
              <a:tblPr/>
              <a:tblGrid>
                <a:gridCol w="3657600"/>
                <a:gridCol w="36576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Campaign Name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[Enter campaign name]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Launch Date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[Target date]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Duration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[X weeks/months]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Budget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$[Amount]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Target Audience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[Primary segments]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Success Metrics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</a:rPr>
                        <a:t>[KPIs to track]</a:t>
                      </a:r>
                      <a:endParaRPr lang="en-US" sz="14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</a:rPr>
              <a:t>Launch Timeline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371600"/>
            <a:ext cx="1828800" cy="914400"/>
          </a:xfrm>
          <a:prstGeom prst="roundRect">
            <a:avLst/>
          </a:prstGeom>
          <a:solidFill>
            <a:srgbClr val="7C3AED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46304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Pre-Launch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182880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3E8FF"/>
                </a:solidFill>
              </a:rPr>
              <a:t>Weeks 1-4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2560320" y="155448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Teaser campaign, Beta access, Influencer outreach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457200" y="2468880"/>
            <a:ext cx="1828800" cy="914400"/>
          </a:xfrm>
          <a:prstGeom prst="roundRect">
            <a:avLst/>
          </a:prstGeom>
          <a:solidFill>
            <a:srgbClr val="7C3AED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2560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Launch Week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457200" y="29260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3E8FF"/>
                </a:solidFill>
              </a:rPr>
              <a:t>Week 5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560320" y="265176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Press release, Product hunt, Social media blitz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57200" y="3566160"/>
            <a:ext cx="1828800" cy="914400"/>
          </a:xfrm>
          <a:prstGeom prst="roundRect">
            <a:avLst/>
          </a:prstGeom>
          <a:solidFill>
            <a:srgbClr val="7C3AED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36576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Post-Launch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" y="402336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3E8FF"/>
                </a:solidFill>
              </a:rPr>
              <a:t>Weeks 6-8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2560320" y="374904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Customer stories, Performance optimization, Retargeting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457200" y="4663440"/>
            <a:ext cx="1828800" cy="914400"/>
          </a:xfrm>
          <a:prstGeom prst="roundRect">
            <a:avLst/>
          </a:prstGeom>
          <a:solidFill>
            <a:srgbClr val="7C3AED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47548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</a:rPr>
              <a:t>Scale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457200" y="512064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3E8FF"/>
                </a:solidFill>
              </a:rPr>
              <a:t>Weeks 9-12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2560320" y="4846320"/>
            <a:ext cx="54864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Paid acquisition, Partnerships, Content marketing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</a:rPr>
              <a:t>Multi-Channel Strategy</a:t>
            </a:r>
            <a:endParaRPr lang="en-US" sz="32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371600"/>
          <a:ext cx="7315200" cy="3200400"/>
        </p:xfrm>
        <a:graphic>
          <a:graphicData uri="http://schemas.openxmlformats.org/drawingml/2006/table">
            <a:tbl>
              <a:tblPr/>
              <a:tblGrid>
                <a:gridCol w="2438400"/>
                <a:gridCol w="2438400"/>
                <a:gridCol w="2438400"/>
              </a:tblGrid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Channel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Budget 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Key Tactics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Email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25%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Announcement, Drip campaign, Segmented offers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Social Media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30%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Organic posts, Paid ads, Influencer partnerships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Content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Blog posts, Webinars, Case studies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Paid Search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15%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Google Ads, Retargeting, Display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PR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10%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Press release, Media outreach, Podcasts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</a:rPr>
              <a:t>Content Calendar</a:t>
            </a:r>
            <a:endParaRPr lang="en-US" sz="32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371600"/>
          <a:ext cx="8229600" cy="3200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Week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Monday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Tuesday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Wednesday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Thursday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Friday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Week 1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Teaser #1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Blog post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Email #1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Social posts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Video teaser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Week 2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Teaser #2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Partner announce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Webinar promo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Social posts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Email #2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Week 3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Feature reveal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Blog post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Countdown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Social posts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Email #3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Week 4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Final teaser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Media embargo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Beta feedback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Social posts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Prep launch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Launch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LAUNCH!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Press release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Product Hunt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Social blitz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</a:rPr>
                        <a:t>Celebration</a:t>
                      </a:r>
                      <a:endParaRPr lang="en-US" sz="11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</a:rPr>
              <a:t>Messaging Framework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</a:rPr>
              <a:t>Value Proposition: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66666"/>
                </a:solidFill>
              </a:rPr>
              <a:t>[One sentence that captures your unique value]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57200" y="22860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</a:rPr>
              <a:t>Key Messages: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26517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1. [Primary benefit/differentiator]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2. [Problem you solve uniquely]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3. [Proof point or credibility]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" y="365760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</a:rPr>
              <a:t>Target Audience Messaging: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402336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Segment A: [Specific message]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Segment B: [Specific message]</a:t>
            </a:r>
            <a:endParaRPr lang="en-US" sz="1400" dirty="0"/>
          </a:p>
          <a:p>
            <a:pPr indent="0" marL="0">
              <a:buNone/>
            </a:pPr>
            <a:r>
              <a:rPr lang="en-US" sz="1400" dirty="0">
                <a:solidFill>
                  <a:srgbClr val="666666"/>
                </a:solidFill>
              </a:rPr>
              <a:t>• Segment C: [Specific message]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</a:rPr>
              <a:t>Budget Breakdown</a:t>
            </a:r>
            <a:endParaRPr lang="en-US" sz="3200" dirty="0"/>
          </a:p>
        </p:txBody>
      </p:sp>
      <p:graphicFrame>
        <p:nvGraphicFramePr>
          <p:cNvPr id="3" name="Chart 0" descr=""/>
          <p:cNvGraphicFramePr/>
          <p:nvPr/>
        </p:nvGraphicFramePr>
        <p:xfrm>
          <a:off x="914400" y="1371600"/>
          <a:ext cx="3657600" cy="32004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029200" y="1371600"/>
          <a:ext cx="3657600" cy="3200400"/>
        </p:xfrm>
        <a:graphic>
          <a:graphicData uri="http://schemas.openxmlformats.org/drawingml/2006/table">
            <a:tbl>
              <a:tblPr/>
              <a:tblGrid>
                <a:gridCol w="1219200"/>
                <a:gridCol w="1219200"/>
                <a:gridCol w="121920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Category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Amount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Notes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Digital Ads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$35,000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Google, Facebook, LinkedIn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Content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$20,000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Video, graphics, copy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PR &amp; Events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$15,000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Launch event, media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Email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$10,000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Platform, design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Influencers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$15,000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Partnerships, sponsorships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Tools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$5,000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</a:rPr>
                        <a:t>Analytics, automation</a:t>
                      </a:r>
                      <a:endParaRPr lang="en-US" sz="10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</a:rPr>
              <a:t>Success Metrics &amp; KPIs</a:t>
            </a:r>
            <a:endParaRPr lang="en-US" sz="32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371600"/>
          <a:ext cx="7315200" cy="3200400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  <a:gridCol w="1828800"/>
                <a:gridCol w="1828800"/>
              </a:tblGrid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Metric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Target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Actual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Status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Website Traffic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50,000 visits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[Track]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🟡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Sign-ups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2,000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[Track]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🟡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Conversions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[Track]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🟡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Media Mentions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20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[Track]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🟡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Social Engagement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10,000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[Track]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🟡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Email Open Rate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35%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[Track]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🟡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CAC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&lt;$100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[Track]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🟡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  <a:tr h="3556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Revenue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$100,000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[Track]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</a:rPr>
                        <a:t>🟡</a:t>
                      </a:r>
                      <a:endParaRPr lang="en-US" sz="1200" dirty="0"/>
                    </a:p>
                  </a:txBody>
                  <a:tcPr marL="91440" marR="91440" marT="45720" marB="45720">
                    <a:lnL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9D5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5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7C3AED"/>
                </a:solidFill>
              </a:rPr>
              <a:t>Launch Checklist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13716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</a:rPr>
              <a:t>4 Weeks Before: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173736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Finalize messaging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Create content assets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Set up tracking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Brief stakeholders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572000" y="137160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</a:rPr>
              <a:t>2 Weeks Before: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0" y="173736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Launch beta program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Schedule social posts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Prepare PR materials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Test all systems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57200" y="30175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</a:rPr>
              <a:t>1 Week Before: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33832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Send media embargo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Final content review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Team briefing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Countdown campaign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572000" y="301752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333333"/>
                </a:solidFill>
              </a:rPr>
              <a:t>Launch Day: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572000" y="3383280"/>
            <a:ext cx="3657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Go live at [time]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Send announcement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Monitor channels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666666"/>
                </a:solidFill>
              </a:rPr>
              <a:t>☐ Respond quickly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Commercify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Launch Campaign Planner</dc:title>
  <dc:subject>Product Launch Campaign Planning</dc:subject>
  <dc:creator>Commercify</dc:creator>
  <cp:lastModifiedBy>Commercify</cp:lastModifiedBy>
  <cp:revision>1</cp:revision>
  <dcterms:created xsi:type="dcterms:W3CDTF">2025-09-11T19:47:50Z</dcterms:created>
  <dcterms:modified xsi:type="dcterms:W3CDTF">2025-09-11T19:47:50Z</dcterms:modified>
</cp:coreProperties>
</file>